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m" ContentType="application/vnd.ms-excel.sheet.macroEnabled.12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57" r:id="rId4"/>
    <p:sldId id="264" r:id="rId5"/>
    <p:sldId id="259" r:id="rId6"/>
    <p:sldId id="258" r:id="rId7"/>
    <p:sldId id="260" r:id="rId8"/>
    <p:sldId id="261" r:id="rId9"/>
    <p:sldId id="268" r:id="rId10"/>
    <p:sldId id="267" r:id="rId11"/>
    <p:sldId id="263" r:id="rId12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0A359-2FB3-4847-9D97-3491754AA7F9}" type="datetimeFigureOut">
              <a:rPr lang="en-US"/>
              <a:pPr>
                <a:defRPr/>
              </a:pPr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44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C5DAC-1A13-D34F-9418-D6257772B49C}" type="datetimeFigureOut">
              <a:rPr lang="en-US"/>
              <a:pPr>
                <a:defRPr/>
              </a:pPr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9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C0D93-568E-6D41-8E6D-0963A71A503C}" type="datetimeFigureOut">
              <a:rPr lang="en-US"/>
              <a:pPr>
                <a:defRPr/>
              </a:pPr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0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8603A-2399-D64A-8203-C8F297F981E8}" type="datetimeFigureOut">
              <a:rPr lang="en-US"/>
              <a:pPr>
                <a:defRPr/>
              </a:pPr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035563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F39-3D09-F149-B1A1-DC2A7DB4A435}" type="datetimeFigureOut">
              <a:rPr lang="en-US"/>
              <a:pPr>
                <a:defRPr/>
              </a:pPr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86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76377"/>
            <a:ext cx="4038600" cy="311824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76377"/>
            <a:ext cx="4038600" cy="311824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7E973-E761-9943-801C-DE1E51E28431}" type="datetimeFigureOut">
              <a:rPr lang="en-US"/>
              <a:pPr>
                <a:defRPr/>
              </a:pPr>
              <a:t>4/12/2019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6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50504"/>
            <a:ext cx="8229600" cy="80129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E534-2B3A-FA4B-B87A-8AC244117610}" type="datetimeFigureOut">
              <a:rPr lang="en-US"/>
              <a:pPr>
                <a:defRPr/>
              </a:pPr>
              <a:t>4/12/2019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9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DFFB5-C0BC-DE4D-9A38-E0EE75FC9E15}" type="datetimeFigureOut">
              <a:rPr lang="en-US"/>
              <a:pPr>
                <a:defRPr/>
              </a:pPr>
              <a:t>4/12/2019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8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2570F-F7E3-1F40-B6F3-59FE945D5A70}" type="datetimeFigureOut">
              <a:rPr lang="en-US"/>
              <a:pPr>
                <a:defRPr/>
              </a:pPr>
              <a:t>4/12/2019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0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1E9B0-C3DF-544F-BB14-A487ECCC7F43}" type="datetimeFigureOut">
              <a:rPr lang="en-US"/>
              <a:pPr>
                <a:defRPr/>
              </a:pPr>
              <a:t>4/12/2019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4B1CF-5E0C-5D41-A3E2-D78942339385}" type="datetimeFigureOut">
              <a:rPr lang="en-US"/>
              <a:pPr>
                <a:defRPr/>
              </a:pPr>
              <a:t>4/12/2019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0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675085"/>
            <a:ext cx="8229600" cy="80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2266950"/>
            <a:ext cx="8229600" cy="2327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52194" cy="457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noon.com/ethereum-smart-contracts-from-zero-to-end-to-end-dapp-ebae43cdf859" TargetMode="External"/><Relationship Id="rId2" Type="http://schemas.openxmlformats.org/officeDocument/2006/relationships/hyperlink" Target="https://medium.com/@sajithswa/connect-your-raspberry-pi-with-aws-iot-28920dbc0e88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hertaville.com/interfacing-an-spi-adc-mcp3008-chip-to-the-raspberry-pi-using-c.html" TargetMode="External"/><Relationship Id="rId4" Type="http://schemas.openxmlformats.org/officeDocument/2006/relationships/hyperlink" Target="https://truffleframework.com/boxes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dukkigold/logistics_blockchai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emf"/><Relationship Id="rId4" Type="http://schemas.openxmlformats.org/officeDocument/2006/relationships/package" Target="../embeddings/Microsoft_Excel_Macro-Enabled_Worksheet.xlsm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Shipment Monitoring using IoT and Ethereum blockchain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>
                <a:ea typeface="+mn-ea"/>
              </a:rPr>
              <a:t>ISE 639 – Advanced Independent Study	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>
                <a:ea typeface="+mn-ea"/>
              </a:rPr>
              <a:t>Nithish P. Saji</a:t>
            </a:r>
            <a:br>
              <a:rPr lang="en-US" dirty="0">
                <a:ea typeface="+mn-ea"/>
              </a:rPr>
            </a:br>
            <a:endParaRPr lang="en-US" dirty="0">
              <a:ea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F7F03-8921-4891-88EF-2C6CA3D22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B3010-0886-48E1-AE9D-A8268D48C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>
                <a:hlinkClick r:id="rId2"/>
              </a:rPr>
              <a:t>https://medium.com/@sajithswa/connect-your-raspberry-pi-with-aws-iot-28920dbc0e88</a:t>
            </a:r>
            <a:endParaRPr lang="en-US" sz="1600" dirty="0"/>
          </a:p>
          <a:p>
            <a:r>
              <a:rPr lang="en-US" sz="1600" dirty="0">
                <a:hlinkClick r:id="rId3"/>
              </a:rPr>
              <a:t>https://hackernoon.com/ethereum-smart-contracts-from-zero-to-end-to-end-dapp-ebae43cdf859</a:t>
            </a:r>
            <a:endParaRPr lang="en-US" sz="1600" dirty="0"/>
          </a:p>
          <a:p>
            <a:r>
              <a:rPr lang="en-US" sz="1600" dirty="0">
                <a:hlinkClick r:id="rId4"/>
              </a:rPr>
              <a:t>https://truffleframework.com/boxes</a:t>
            </a:r>
            <a:endParaRPr lang="en-US" sz="1600" dirty="0"/>
          </a:p>
          <a:p>
            <a:r>
              <a:rPr lang="en-US" sz="1600" dirty="0">
                <a:hlinkClick r:id="rId5"/>
              </a:rPr>
              <a:t>http://www.hertaville.com/interfacing-an-spi-adc-mcp3008-chip-to-the-raspberry-pi-using-c.html</a:t>
            </a:r>
            <a:endParaRPr lang="en-US" sz="1600" dirty="0"/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967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87900-5F1D-4586-A7BC-2C1FB2A7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B0DEB-E28C-4B36-8D8F-547BC568B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github.com/idukkigold/logistics_blockchain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32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D338B-8D46-4186-8257-DCE1BC675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A88A9-E7A9-4626-A32E-777B04E3B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34490"/>
            <a:ext cx="8229600" cy="2327672"/>
          </a:xfrm>
        </p:spPr>
        <p:txBody>
          <a:bodyPr/>
          <a:lstStyle/>
          <a:p>
            <a:pPr algn="just"/>
            <a:r>
              <a:rPr lang="en-US" sz="1600" dirty="0"/>
              <a:t>Abstract</a:t>
            </a:r>
          </a:p>
          <a:p>
            <a:pPr algn="just"/>
            <a:r>
              <a:rPr lang="en-US" sz="1600" dirty="0"/>
              <a:t>Software and Tools used</a:t>
            </a:r>
          </a:p>
          <a:p>
            <a:pPr algn="just"/>
            <a:r>
              <a:rPr lang="en-US" sz="1600" dirty="0"/>
              <a:t>IoT Architecture</a:t>
            </a:r>
          </a:p>
          <a:p>
            <a:pPr algn="just"/>
            <a:r>
              <a:rPr lang="en-US" sz="1600" dirty="0"/>
              <a:t>Hardware Setup</a:t>
            </a:r>
          </a:p>
          <a:p>
            <a:pPr algn="just"/>
            <a:r>
              <a:rPr lang="en-US" sz="1600" dirty="0"/>
              <a:t>Real-time monitoring</a:t>
            </a:r>
          </a:p>
          <a:p>
            <a:pPr algn="just"/>
            <a:r>
              <a:rPr lang="en-US" sz="1600" dirty="0"/>
              <a:t>Blockchain Implementation</a:t>
            </a:r>
          </a:p>
          <a:p>
            <a:pPr algn="just"/>
            <a:r>
              <a:rPr lang="en-US" sz="1600" dirty="0"/>
              <a:t>Future Work</a:t>
            </a:r>
          </a:p>
          <a:p>
            <a:pPr algn="just"/>
            <a:r>
              <a:rPr lang="en-US" sz="1600" dirty="0"/>
              <a:t>References</a:t>
            </a:r>
          </a:p>
          <a:p>
            <a:pPr algn="just"/>
            <a:r>
              <a:rPr lang="en-US" sz="1600" dirty="0"/>
              <a:t>Source Code</a:t>
            </a:r>
          </a:p>
          <a:p>
            <a:pPr algn="just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7060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CD377-D949-478D-B5CE-7A62EFAA2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BF1B3-447F-4452-A330-6FF3D3D4C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To demonstrate an IoT based system to monitor the attributes (ex: vibration) of a shipment using raspberry pi and analog sensors.</a:t>
            </a:r>
          </a:p>
          <a:p>
            <a:r>
              <a:rPr lang="en-US" sz="1600" dirty="0"/>
              <a:t>Shipment history verification using Ethereum blockchain deployed on rinkeby test network. </a:t>
            </a:r>
          </a:p>
        </p:txBody>
      </p:sp>
    </p:spTree>
    <p:extLst>
      <p:ext uri="{BB962C8B-B14F-4D97-AF65-F5344CB8AC3E}">
        <p14:creationId xmlns:p14="http://schemas.microsoft.com/office/powerpoint/2010/main" val="3639408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DE144-E2A3-4B54-B033-63F153023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and Tools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6D022-F05F-41B7-BA60-435167743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47850"/>
            <a:ext cx="8229600" cy="2327672"/>
          </a:xfrm>
        </p:spPr>
        <p:txBody>
          <a:bodyPr/>
          <a:lstStyle/>
          <a:p>
            <a:r>
              <a:rPr lang="en-US" sz="1600" dirty="0"/>
              <a:t>AWS IoT core</a:t>
            </a:r>
          </a:p>
          <a:p>
            <a:r>
              <a:rPr lang="en-US" sz="1600" dirty="0"/>
              <a:t>Solidity / Ethereum Remix</a:t>
            </a:r>
          </a:p>
          <a:p>
            <a:r>
              <a:rPr lang="en-US" sz="1600" dirty="0"/>
              <a:t>Metamask</a:t>
            </a:r>
          </a:p>
          <a:p>
            <a:r>
              <a:rPr lang="en-US" sz="1600" dirty="0"/>
              <a:t>Python</a:t>
            </a:r>
          </a:p>
          <a:p>
            <a:r>
              <a:rPr lang="en-US" sz="1600" dirty="0"/>
              <a:t>HTML ( for interface)</a:t>
            </a:r>
          </a:p>
          <a:p>
            <a:r>
              <a:rPr lang="en-US" sz="1600" dirty="0"/>
              <a:t>Truffle ( to test the smart contract )</a:t>
            </a:r>
          </a:p>
        </p:txBody>
      </p:sp>
    </p:spTree>
    <p:extLst>
      <p:ext uri="{BB962C8B-B14F-4D97-AF65-F5344CB8AC3E}">
        <p14:creationId xmlns:p14="http://schemas.microsoft.com/office/powerpoint/2010/main" val="3602538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94304-FA6D-4692-804C-D1E043110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Architecture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2FF23B-45AE-4815-BCF1-8BB602012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3152" y="1301563"/>
            <a:ext cx="4617696" cy="33950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78EE3C-8529-4499-8A55-0C1AC333BEB5}"/>
              </a:ext>
            </a:extLst>
          </p:cNvPr>
          <p:cNvSpPr txBox="1"/>
          <p:nvPr/>
        </p:nvSpPr>
        <p:spPr>
          <a:xfrm>
            <a:off x="6822360" y="1641188"/>
            <a:ext cx="1922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Vibration information sent through MQTT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3C462D-FC5B-470D-B16D-397DBD86AADE}"/>
              </a:ext>
            </a:extLst>
          </p:cNvPr>
          <p:cNvSpPr txBox="1"/>
          <p:nvPr/>
        </p:nvSpPr>
        <p:spPr>
          <a:xfrm>
            <a:off x="1631795" y="2593638"/>
            <a:ext cx="2126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Continuous stream of data collected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F3FE18-1730-445D-94F3-782EBBB36533}"/>
              </a:ext>
            </a:extLst>
          </p:cNvPr>
          <p:cNvSpPr txBox="1"/>
          <p:nvPr/>
        </p:nvSpPr>
        <p:spPr>
          <a:xfrm>
            <a:off x="5396972" y="2716748"/>
            <a:ext cx="1922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Event triggered execution of transactions using smart contract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42988-D9EF-4477-88FE-5564718829C6}"/>
              </a:ext>
            </a:extLst>
          </p:cNvPr>
          <p:cNvSpPr txBox="1"/>
          <p:nvPr/>
        </p:nvSpPr>
        <p:spPr>
          <a:xfrm>
            <a:off x="3595392" y="4449565"/>
            <a:ext cx="1922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Cross-check and validation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8BE1C2B-1CB7-4D7D-826C-5A783FA76E25}"/>
              </a:ext>
            </a:extLst>
          </p:cNvPr>
          <p:cNvCxnSpPr>
            <a:cxnSpLocks/>
          </p:cNvCxnSpPr>
          <p:nvPr/>
        </p:nvCxnSpPr>
        <p:spPr>
          <a:xfrm>
            <a:off x="2647047" y="3436293"/>
            <a:ext cx="405435" cy="7390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381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544F93-EA17-4020-B50C-C319D988D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261" y="1476375"/>
            <a:ext cx="2981504" cy="33192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EEAE0D-043D-4D20-BB86-C71735D0F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E1FA4-6F29-4AAF-BA18-B7AD7F3D6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" y="1476375"/>
            <a:ext cx="4632960" cy="2327672"/>
          </a:xfrm>
        </p:spPr>
        <p:txBody>
          <a:bodyPr/>
          <a:lstStyle/>
          <a:p>
            <a:r>
              <a:rPr lang="en-US" sz="1600" dirty="0"/>
              <a:t>Raspberry Pi – Model B, MCP3008, 8 GB SD card, analog vibration sensor.</a:t>
            </a:r>
          </a:p>
          <a:p>
            <a:r>
              <a:rPr lang="en-US" sz="1600" dirty="0"/>
              <a:t>Since, raspberry pi doesn’t have any analog inputs, MCP3008 ADC  was used to connect an analog sensor.</a:t>
            </a:r>
          </a:p>
          <a:p>
            <a:r>
              <a:rPr lang="en-US" sz="1600" dirty="0"/>
              <a:t>MCP3008 has 8 inputs. So 8 sensors can be connected at the same time.</a:t>
            </a:r>
          </a:p>
        </p:txBody>
      </p:sp>
      <p:pic>
        <p:nvPicPr>
          <p:cNvPr id="2050" name="Picture 2" descr="Image result for mcp3008 pinout">
            <a:extLst>
              <a:ext uri="{FF2B5EF4-FFF2-40B4-BE49-F238E27FC236}">
                <a16:creationId xmlns:a16="http://schemas.microsoft.com/office/drawing/2014/main" id="{ED2E4242-86BA-4731-A276-CC4C1842F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740" y="3754419"/>
            <a:ext cx="1449413" cy="117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raspberry pi gpio pinout">
            <a:extLst>
              <a:ext uri="{FF2B5EF4-FFF2-40B4-BE49-F238E27FC236}">
                <a16:creationId xmlns:a16="http://schemas.microsoft.com/office/drawing/2014/main" id="{52D1DDF7-0A7E-4BA2-9EC5-186A54D54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" y="3802527"/>
            <a:ext cx="2108666" cy="99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730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B77E2-24ED-4C70-9FB8-FF8FDA47E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F3177-AC37-443A-BBCB-870FB0298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977984"/>
            <a:ext cx="8229600" cy="801290"/>
          </a:xfrm>
        </p:spPr>
        <p:txBody>
          <a:bodyPr/>
          <a:lstStyle/>
          <a:p>
            <a:r>
              <a:rPr lang="en-US" sz="1600" dirty="0"/>
              <a:t>AWS IoT core was used to  continuously send the vibration data using the MQTT protocol.</a:t>
            </a:r>
          </a:p>
          <a:p>
            <a:r>
              <a:rPr lang="en-US" sz="1600" dirty="0"/>
              <a:t>AWS IoT dashboard can be used to view the stream and store the data.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4A2AEC-1200-41F9-8815-EA6BB5D1B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160" y="1385713"/>
            <a:ext cx="7261412" cy="2592271"/>
          </a:xfrm>
          <a:prstGeom prst="rect">
            <a:avLst/>
          </a:prstGeom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48038FC0-024C-4655-BAE2-2FE56AF7E2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6849798"/>
              </p:ext>
            </p:extLst>
          </p:nvPr>
        </p:nvGraphicFramePr>
        <p:xfrm>
          <a:off x="8283575" y="4438650"/>
          <a:ext cx="806450" cy="68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Macro-Enabled Worksheet" showAsIcon="1" r:id="rId4" imgW="806040" imgH="680400" progId="Excel.SheetMacroEnabled.12">
                  <p:embed/>
                </p:oleObj>
              </mc:Choice>
              <mc:Fallback>
                <p:oleObj name="Macro-Enabled Worksheet" showAsIcon="1" r:id="rId4" imgW="806040" imgH="68040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83575" y="4438650"/>
                        <a:ext cx="806450" cy="681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1191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BA58C-F080-417C-BED8-D941E625E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B325E-38BF-4A40-9CCF-D301A52A2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683" y="1476375"/>
            <a:ext cx="2709582" cy="3118247"/>
          </a:xfrm>
        </p:spPr>
        <p:txBody>
          <a:bodyPr/>
          <a:lstStyle/>
          <a:p>
            <a:r>
              <a:rPr lang="en-US" sz="1600" dirty="0"/>
              <a:t>Smart contract was implemented to execute a transaction whenever the vibration of the shipment crossed predefined threshold.</a:t>
            </a:r>
          </a:p>
          <a:p>
            <a:r>
              <a:rPr lang="en-US" sz="1600" dirty="0"/>
              <a:t>The contract was deployed in rinkeby test network to demonstrate the use case.</a:t>
            </a:r>
          </a:p>
          <a:p>
            <a:r>
              <a:rPr lang="en-US" sz="1600" dirty="0"/>
              <a:t>Truffle was used to test the contract.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C286DD-850B-4408-A752-5F0D570DE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967" y="1476375"/>
            <a:ext cx="5204131" cy="345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34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9A648-F58B-4083-AC77-E3BE03ACE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71070-CA1B-44D3-8CA8-D3D919458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Automate the transactions without metamask.</a:t>
            </a:r>
          </a:p>
          <a:p>
            <a:r>
              <a:rPr lang="en-US" sz="1600" dirty="0"/>
              <a:t>Extend smart contract functionality to incorporate events such as change of ownership, value addition etc.</a:t>
            </a:r>
          </a:p>
          <a:p>
            <a:r>
              <a:rPr lang="en-US" sz="1600" dirty="0"/>
              <a:t>Private blockchain implementation.</a:t>
            </a:r>
          </a:p>
        </p:txBody>
      </p:sp>
    </p:spTree>
    <p:extLst>
      <p:ext uri="{BB962C8B-B14F-4D97-AF65-F5344CB8AC3E}">
        <p14:creationId xmlns:p14="http://schemas.microsoft.com/office/powerpoint/2010/main" val="711891172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" id="{7C07967A-E492-4F6B-9EB4-0398F7365C14}" vid="{17D0590D-1FAB-4987-B020-C92D8DD672F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526</TotalTime>
  <Words>324</Words>
  <Application>Microsoft Office PowerPoint</Application>
  <PresentationFormat>On-screen Show (16:9)</PresentationFormat>
  <Paragraphs>50</Paragraphs>
  <Slides>11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NCStateU-horizontal-left-logo</vt:lpstr>
      <vt:lpstr>Macro-Enabled Worksheet</vt:lpstr>
      <vt:lpstr>Shipment Monitoring using IoT and Ethereum blockchain</vt:lpstr>
      <vt:lpstr>Index</vt:lpstr>
      <vt:lpstr>Abstract</vt:lpstr>
      <vt:lpstr>Software and Tools used</vt:lpstr>
      <vt:lpstr>IoT Architecture</vt:lpstr>
      <vt:lpstr>Hardware Setup</vt:lpstr>
      <vt:lpstr>Real-time monitoring</vt:lpstr>
      <vt:lpstr>Blockchain Implementation</vt:lpstr>
      <vt:lpstr>Future Work </vt:lpstr>
      <vt:lpstr>Reference</vt:lpstr>
      <vt:lpstr>Source Code</vt:lpstr>
    </vt:vector>
  </TitlesOfParts>
  <Company>NC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B Dearmon</dc:creator>
  <cp:lastModifiedBy>Nithish Saji</cp:lastModifiedBy>
  <cp:revision>38</cp:revision>
  <dcterms:created xsi:type="dcterms:W3CDTF">2014-04-10T19:16:28Z</dcterms:created>
  <dcterms:modified xsi:type="dcterms:W3CDTF">2019-04-12T21:36:17Z</dcterms:modified>
</cp:coreProperties>
</file>